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IdLst>
    <p:sldId id="256" r:id="rId1"/>
    <p:sldId id="257" r:id="rId2"/>
  </p:sldIdLst>
  <p:sldSz cx="12192000" cy="6858000" type="wide"/>
  <p:notesSz cx="6858000" cy="9144000"/>
  <p:defaultTextStyle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" Target="slides/slide1.xml"/><Relationship Id="rId2" Type="http://schemas.openxmlformats.org/officeDocument/2006/relationships/slide" Target="slides/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9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ext 2"/>
          <p:cNvSpPr txBox="1"/>
          <p:nvPr/>
        </p:nvSpPr>
        <p:spPr>
          <a:xfrm>
            <a:off x="502920" y="347472"/>
            <a:ext cx="2011680" cy="2560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900" b="1">
                <a:solidFill>
                  <a:srgbClr val="64D8FF"/>
                </a:solidFill>
                <a:latin typeface="Aptos"/>
              </a:rPr>
              <a:t>BACIU.COM</a:t>
            </a:r>
            <a:endParaRPr lang="en-US" sz="900"/>
          </a:p>
        </p:txBody>
      </p:sp>
      <p:sp>
        <p:nvSpPr>
          <p:cNvPr id="3" name="Text 3"/>
          <p:cNvSpPr txBox="1"/>
          <p:nvPr/>
        </p:nvSpPr>
        <p:spPr>
          <a:xfrm>
            <a:off x="502920" y="713232"/>
            <a:ext cx="6766560" cy="65836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3000" b="1">
                <a:solidFill>
                  <a:srgbClr val="F7F8FB"/>
                </a:solidFill>
                <a:latin typeface="Aptos"/>
              </a:rPr>
              <a:t>AI readiness scorecard workshop</a:t>
            </a:r>
            <a:endParaRPr lang="en-US" sz="3000"/>
          </a:p>
        </p:txBody>
      </p:sp>
      <p:sp>
        <p:nvSpPr>
          <p:cNvPr id="4" name="Text 4"/>
          <p:cNvSpPr txBox="1"/>
          <p:nvPr/>
        </p:nvSpPr>
        <p:spPr>
          <a:xfrm>
            <a:off x="530352" y="1325880"/>
            <a:ext cx="7498079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1400" b="0">
                <a:solidFill>
                  <a:srgbClr val="9AA7B8"/>
                </a:solidFill>
                <a:latin typeface="Aptos"/>
              </a:rPr>
              <a:t>A facilitator deck for deciding whether a workflow is ready for agentic execution.</a:t>
            </a:r>
            <a:endParaRPr lang="en-US" sz="1400"/>
          </a:p>
        </p:txBody>
      </p:sp>
      <p:sp>
        <p:nvSpPr>
          <p:cNvPr id="10" name="Card 10"/>
          <p:cNvSpPr/>
          <p:nvPr/>
        </p:nvSpPr>
        <p:spPr>
          <a:xfrm>
            <a:off x="530352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64D8FF"/>
                </a:solidFill>
                <a:latin typeface="Aptos"/>
              </a:rPr>
              <a:t>Outcome fit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Metric baseline, sponsor, and operational target are explicit.</a:t>
            </a:r>
            <a:endParaRPr lang="en-US" sz="1300"/>
          </a:p>
        </p:txBody>
      </p:sp>
      <p:sp>
        <p:nvSpPr>
          <p:cNvPr id="11" name="Card 11"/>
          <p:cNvSpPr/>
          <p:nvPr/>
        </p:nvSpPr>
        <p:spPr>
          <a:xfrm>
            <a:off x="4160520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A7FF68"/>
                </a:solidFill>
                <a:latin typeface="Aptos"/>
              </a:rPr>
              <a:t>Data fit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Sources are owned, fresh, permissioned, and testable.</a:t>
            </a:r>
            <a:endParaRPr lang="en-US" sz="1300"/>
          </a:p>
        </p:txBody>
      </p:sp>
      <p:sp>
        <p:nvSpPr>
          <p:cNvPr id="12" name="Card 12"/>
          <p:cNvSpPr/>
          <p:nvPr/>
        </p:nvSpPr>
        <p:spPr>
          <a:xfrm>
            <a:off x="7790688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FFD166"/>
                </a:solidFill>
                <a:latin typeface="Aptos"/>
              </a:rPr>
              <a:t>Control fit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Escalation, approval, rollback, and audit controls exist.</a:t>
            </a:r>
            <a:endParaRPr lang="en-US" sz="1300"/>
          </a:p>
        </p:txBody>
      </p:sp>
      <p:sp>
        <p:nvSpPr>
          <p:cNvPr id="13" name="Card 13"/>
          <p:cNvSpPr/>
          <p:nvPr/>
        </p:nvSpPr>
        <p:spPr>
          <a:xfrm>
            <a:off x="530352" y="384048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FF6EA8"/>
                </a:solidFill>
                <a:latin typeface="Aptos"/>
              </a:rPr>
              <a:t>Operating fit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Support model and incident path can survive launch.</a:t>
            </a:r>
            <a:endParaRPr lang="en-US" sz="1300"/>
          </a:p>
        </p:txBody>
      </p:sp>
      <p:sp>
        <p:nvSpPr>
          <p:cNvPr id="14" name="Card 14"/>
          <p:cNvSpPr/>
          <p:nvPr/>
        </p:nvSpPr>
        <p:spPr>
          <a:xfrm>
            <a:off x="4160520" y="384048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64D8FF"/>
                </a:solidFill>
                <a:latin typeface="Aptos"/>
              </a:rPr>
              <a:t>Adoption fit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Users understand when to trust, edit, or reject output.</a:t>
            </a:r>
            <a:endParaRPr lang="en-US" sz="1300"/>
          </a:p>
        </p:txBody>
      </p:sp>
      <p:sp>
        <p:nvSpPr>
          <p:cNvPr id="15" name="Card 15"/>
          <p:cNvSpPr/>
          <p:nvPr/>
        </p:nvSpPr>
        <p:spPr>
          <a:xfrm>
            <a:off x="7790688" y="384048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A7FF68"/>
                </a:solidFill>
                <a:latin typeface="Aptos"/>
              </a:rPr>
              <a:t>Decision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Advance, redesign, park, or reject the candidate workflow.</a:t>
            </a:r>
            <a:endParaRPr lang="en-US" sz="1300"/>
          </a:p>
        </p:txBody>
      </p:sp>
      <p:sp>
        <p:nvSpPr>
          <p:cNvPr id="30" name="Text 30"/>
          <p:cNvSpPr txBox="1"/>
          <p:nvPr/>
        </p:nvSpPr>
        <p:spPr>
          <a:xfrm>
            <a:off x="530352" y="6492240"/>
            <a:ext cx="10881360" cy="21945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800" b="0">
                <a:solidFill>
                  <a:srgbClr val="6B7280"/>
                </a:solidFill>
                <a:latin typeface="Aptos"/>
              </a:rPr>
              <a:t>Baciu.com resource kit - production AI delivery artifact</a:t>
            </a:r>
            <a:endParaRPr lang="en-US" sz="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9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ext 2"/>
          <p:cNvSpPr txBox="1"/>
          <p:nvPr/>
        </p:nvSpPr>
        <p:spPr>
          <a:xfrm>
            <a:off x="502920" y="347472"/>
            <a:ext cx="2011680" cy="2560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900" b="1">
                <a:solidFill>
                  <a:srgbClr val="64D8FF"/>
                </a:solidFill>
                <a:latin typeface="Aptos"/>
              </a:rPr>
              <a:t>BACIU.COM</a:t>
            </a:r>
            <a:endParaRPr lang="en-US" sz="900"/>
          </a:p>
        </p:txBody>
      </p:sp>
      <p:sp>
        <p:nvSpPr>
          <p:cNvPr id="3" name="Text 3"/>
          <p:cNvSpPr txBox="1"/>
          <p:nvPr/>
        </p:nvSpPr>
        <p:spPr>
          <a:xfrm>
            <a:off x="502920" y="713232"/>
            <a:ext cx="6766560" cy="65836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3000" b="1">
                <a:solidFill>
                  <a:srgbClr val="F7F8FB"/>
                </a:solidFill>
                <a:latin typeface="Aptos"/>
              </a:rPr>
              <a:t>Readiness scoring conversation</a:t>
            </a:r>
            <a:endParaRPr lang="en-US" sz="3000"/>
          </a:p>
        </p:txBody>
      </p:sp>
      <p:sp>
        <p:nvSpPr>
          <p:cNvPr id="4" name="Text 4"/>
          <p:cNvSpPr txBox="1"/>
          <p:nvPr/>
        </p:nvSpPr>
        <p:spPr>
          <a:xfrm>
            <a:off x="530352" y="1325880"/>
            <a:ext cx="7498079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1400" b="0">
                <a:solidFill>
                  <a:srgbClr val="9AA7B8"/>
                </a:solidFill>
                <a:latin typeface="Aptos"/>
              </a:rPr>
              <a:t>Use the cards to convert subjective enthusiasm into evidence-backed scoring.</a:t>
            </a:r>
            <a:endParaRPr lang="en-US" sz="1400"/>
          </a:p>
        </p:txBody>
      </p:sp>
      <p:sp>
        <p:nvSpPr>
          <p:cNvPr id="10" name="Card 10"/>
          <p:cNvSpPr/>
          <p:nvPr/>
        </p:nvSpPr>
        <p:spPr>
          <a:xfrm>
            <a:off x="530352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64D8FF"/>
                </a:solidFill>
                <a:latin typeface="Aptos"/>
              </a:rPr>
              <a:t>1. Score individually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Each owner scores before group discussion.</a:t>
            </a:r>
            <a:endParaRPr lang="en-US" sz="1300"/>
          </a:p>
        </p:txBody>
      </p:sp>
      <p:sp>
        <p:nvSpPr>
          <p:cNvPr id="11" name="Card 11"/>
          <p:cNvSpPr/>
          <p:nvPr/>
        </p:nvSpPr>
        <p:spPr>
          <a:xfrm>
            <a:off x="4160520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FFD166"/>
                </a:solidFill>
                <a:latin typeface="Aptos"/>
              </a:rPr>
              <a:t>2. Compare gaps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Discuss dimensions with score spread above two points.</a:t>
            </a:r>
            <a:endParaRPr lang="en-US" sz="1300"/>
          </a:p>
        </p:txBody>
      </p:sp>
      <p:sp>
        <p:nvSpPr>
          <p:cNvPr id="12" name="Card 12"/>
          <p:cNvSpPr/>
          <p:nvPr/>
        </p:nvSpPr>
        <p:spPr>
          <a:xfrm>
            <a:off x="7790688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A7FF68"/>
                </a:solidFill>
                <a:latin typeface="Aptos"/>
              </a:rPr>
              <a:t>3. Assign evidence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Every gap receives an owner and due date.</a:t>
            </a:r>
            <a:endParaRPr lang="en-US" sz="1300"/>
          </a:p>
        </p:txBody>
      </p:sp>
      <p:sp>
        <p:nvSpPr>
          <p:cNvPr id="13" name="Card 13"/>
          <p:cNvSpPr/>
          <p:nvPr/>
        </p:nvSpPr>
        <p:spPr>
          <a:xfrm>
            <a:off x="530352" y="384048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FF6EA8"/>
                </a:solidFill>
                <a:latin typeface="Aptos"/>
              </a:rPr>
              <a:t>4. Decide stage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No prototype without value, data, and control evidence.</a:t>
            </a:r>
            <a:endParaRPr lang="en-US" sz="1300"/>
          </a:p>
        </p:txBody>
      </p:sp>
      <p:sp>
        <p:nvSpPr>
          <p:cNvPr id="30" name="Text 30"/>
          <p:cNvSpPr txBox="1"/>
          <p:nvPr/>
        </p:nvSpPr>
        <p:spPr>
          <a:xfrm>
            <a:off x="530352" y="6492240"/>
            <a:ext cx="10881360" cy="21945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800" b="0">
                <a:solidFill>
                  <a:srgbClr val="6B7280"/>
                </a:solidFill>
                <a:latin typeface="Aptos"/>
              </a:rPr>
              <a:t>Baciu.com resource kit - production AI delivery artifact</a:t>
            </a:r>
            <a:endParaRPr lang="en-US" sz="800"/>
          </a:p>
        </p:txBody>
      </p:sp>
    </p:spTree>
  </p:cSld>
  <p:clrMapOvr>
    <a:masterClrMapping/>
  </p:clrMapOvr>
</p:sld>
</file>

<file path=docProps/app.xml><?xml version="1.0" encoding="utf-8"?>
<Properties xmlns="http://schemas.openxmlformats.org/officeDocument/2006/extended-properties" xmlns:vt="http://schemas.openxmlformats.org/officeDocument/2006/docPropsVTypes">
  <Application>Baciu.com Resource Kit</Application>
  <PresentationFormat>Widescreen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readiness scorecard workshop</dc:title>
  <dc:creator>Baciu.com</dc:creator>
  <cp:lastModifiedBy>Baciu.com</cp:lastModifiedBy>
</cp:coreProperties>
</file>